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handoutMasterIdLst>
    <p:handoutMasterId r:id="rId16"/>
  </p:handoutMasterIdLst>
  <p:sldIdLst>
    <p:sldId id="859" r:id="rId3"/>
    <p:sldId id="1017" r:id="rId4"/>
    <p:sldId id="1035" r:id="rId5"/>
    <p:sldId id="1018" r:id="rId6"/>
    <p:sldId id="1019" r:id="rId7"/>
    <p:sldId id="1021" r:id="rId8"/>
    <p:sldId id="1036" r:id="rId9"/>
    <p:sldId id="1022" r:id="rId10"/>
    <p:sldId id="1037" r:id="rId11"/>
    <p:sldId id="1038" r:id="rId12"/>
    <p:sldId id="1039" r:id="rId13"/>
    <p:sldId id="1024"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4" d="100"/>
          <a:sy n="84" d="100"/>
        </p:scale>
        <p:origin x="382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handoutMaster" Target="handoutMasters/handoutMaster1.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783685A-7A61-4A52-9158-8E6BA77B8AED}"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AD34D8-19F9-43E3-BC44-1E4E62CBEB4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机械波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波</a:t>
            </a:r>
            <a:r>
              <a:rPr lang="zh-CN" altLang="en-US" sz="4800" b="0">
                <a:solidFill>
                  <a:srgbClr val="000000"/>
                </a:solidFill>
                <a:latin typeface="+mn-lt"/>
                <a:ea typeface="微软雅黑" panose="020B0503020204020204" pitchFamily="34" charset="-122"/>
                <a:cs typeface="微软雅黑" panose="020B0503020204020204" pitchFamily="34" charset="-122"/>
              </a:rPr>
              <a:t>的反射、折射和衍射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对发生明显衍射条件的理解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波的衍射是波在传播过程中所具有的特征之一，衍射是否明显，通常就是以孔或缝的宽度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与波长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的比值为标准，在一定范围内比值越小，衍射现象相对越明显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孔、缝的宽度或障碍物的尺寸与波长的关系仅是衍射能否明显发生的条件，波的衍射没有条件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发生明显衍射时，并不一定能清楚地观察到，如当孔远远小于水波的波长时，衍射应当非常明显，但因孔很小，单位时间内通过的能量很小，又分布到很大的区域上，水波非常弱，也将看不清楚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7460"/>
          </a:xfrm>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如图所示是观察水面波衍射的实验装置，</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是两块挡板，</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是一个孔，</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是波源</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图中已画出波源所在区域的传播情况，每两条相邻波纹</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图中曲线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之间的距离表示一个波长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关于波经过孔之后的传播情况，下列描述中正确的是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此时能观察到明显的衍射现象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水波通过挡板前后波纹间距离相等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如果将孔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有可能观察不到明显的衍射现象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如果孔的大小不变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使波源频率增大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能观察到更明显的衍射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现象</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eps" descr="id:2147492736;FounderCES"/>
          <p:cNvPicPr/>
          <p:nvPr/>
        </p:nvPicPr>
        <p:blipFill>
          <a:blip r:embed="rId1"/>
          <a:stretch>
            <a:fillRect/>
          </a:stretch>
        </p:blipFill>
        <p:spPr>
          <a:xfrm>
            <a:off x="391690" y="908720"/>
            <a:ext cx="982980" cy="316230"/>
          </a:xfrm>
          <a:prstGeom prst="rect">
            <a:avLst/>
          </a:prstGeom>
        </p:spPr>
      </p:pic>
      <p:pic>
        <p:nvPicPr>
          <p:cNvPr id="5" name="hjbdf336.jpg" descr="id:2147492743;FounderCES"/>
          <p:cNvPicPr/>
          <p:nvPr/>
        </p:nvPicPr>
        <p:blipFill>
          <a:blip r:embed="rId2"/>
          <a:stretch>
            <a:fillRect/>
          </a:stretch>
        </p:blipFill>
        <p:spPr>
          <a:xfrm>
            <a:off x="5663158" y="2420888"/>
            <a:ext cx="2736304" cy="1728192"/>
          </a:xfrm>
          <a:prstGeom prst="rect">
            <a:avLst/>
          </a:prstGeom>
        </p:spPr>
      </p:pic>
      <p:pic>
        <p:nvPicPr>
          <p:cNvPr id="6" name="24答案.eps" descr="id:2147492764;FounderCES"/>
          <p:cNvPicPr/>
          <p:nvPr/>
        </p:nvPicPr>
        <p:blipFill>
          <a:blip r:embed="rId3"/>
          <a:stretch>
            <a:fillRect/>
          </a:stretch>
        </p:blipFill>
        <p:spPr>
          <a:xfrm>
            <a:off x="406574" y="5978570"/>
            <a:ext cx="840740" cy="299720"/>
          </a:xfrm>
          <a:prstGeom prst="rect">
            <a:avLst/>
          </a:prstGeom>
        </p:spPr>
      </p:pic>
      <p:sp>
        <p:nvSpPr>
          <p:cNvPr id="2" name="矩形 1"/>
          <p:cNvSpPr/>
          <p:nvPr/>
        </p:nvSpPr>
        <p:spPr>
          <a:xfrm>
            <a:off x="1430458" y="5805264"/>
            <a:ext cx="1454244"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95160"/>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孔的尺寸与波长相近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能明显观察到波的衍射现象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水波通过挡板前后</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频率保持不变</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波速也不变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楷体" panose="02010609060101010101" pitchFamily="49"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𝒇</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可知波长不变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故水波通过挡板前后波纹间距离相等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如果将孔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有可能观察不到明显的衍射现象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如果孔的大小不变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使波源频率增大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波长变短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有可能观察不到明显的衍射现象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95160"/>
              </a:xfrm>
              <a:blipFill rotWithShape="1">
                <a:blip r:embed="rId1"/>
                <a:stretch>
                  <a:fillRect l="-2" t="-19" r="1" b="13"/>
                </a:stretch>
              </a:blipFill>
            </p:spPr>
            <p:txBody>
              <a:bodyPr/>
              <a:lstStyle/>
              <a:p>
                <a:r>
                  <a:rPr lang="zh-CN" altLang="en-US">
                    <a:noFill/>
                  </a:rPr>
                  <a:t> </a:t>
                </a:r>
              </a:p>
            </p:txBody>
          </p:sp>
        </mc:Fallback>
      </mc:AlternateContent>
      <p:pic>
        <p:nvPicPr>
          <p:cNvPr id="4" name="24解析.eps" descr="id:2147492750;FounderCES"/>
          <p:cNvPicPr/>
          <p:nvPr/>
        </p:nvPicPr>
        <p:blipFill>
          <a:blip r:embed="rId2"/>
          <a:stretch>
            <a:fillRect/>
          </a:stretch>
        </p:blipFill>
        <p:spPr>
          <a:xfrm>
            <a:off x="429930" y="969040"/>
            <a:ext cx="840740" cy="299720"/>
          </a:xfrm>
          <a:prstGeom prst="rect">
            <a:avLst/>
          </a:prstGeom>
        </p:spPr>
      </p:pic>
      <p:sp>
        <p:nvSpPr>
          <p:cNvPr id="2" name="矩形 1"/>
          <p:cNvSpPr/>
          <p:nvPr/>
        </p:nvSpPr>
        <p:spPr>
          <a:xfrm>
            <a:off x="982638" y="1844824"/>
            <a:ext cx="5290231" cy="646331"/>
          </a:xfrm>
          <a:prstGeom prst="rect">
            <a:avLst/>
          </a:prstGeom>
        </p:spPr>
        <p:txBody>
          <a:bodyPr wrap="none">
            <a:spAutoFit/>
          </a:bodyPr>
          <a:lstStyle/>
          <a:p>
            <a:pPr algn="just">
              <a:lnSpc>
                <a:spcPct val="150000"/>
              </a:lnSpc>
              <a:spcAft>
                <a:spcPts val="0"/>
              </a:spcAft>
              <a:tabLst>
                <a:tab pos="6301105" algn="l"/>
              </a:tabLst>
            </a:pPr>
            <a:r>
              <a:rPr lang="zh-CN" altLang="zh-CN" sz="2400">
                <a:solidFill>
                  <a:srgbClr val="00AEEF"/>
                </a:solidFill>
                <a:ea typeface="楷体" panose="02010609060101010101" pitchFamily="49" charset="-122"/>
                <a:cs typeface="Times New Roman" panose="02020603050405020304" pitchFamily="18" charset="0"/>
              </a:rPr>
              <a:t>频率仅由波源决定</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波速由介质决定</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5" name="箭头右下.eps" descr="id:2147492757;FounderCES"/>
          <p:cNvPicPr/>
          <p:nvPr/>
        </p:nvPicPr>
        <p:blipFill>
          <a:blip r:embed="rId3"/>
          <a:stretch>
            <a:fillRect/>
          </a:stretch>
        </p:blipFill>
        <p:spPr>
          <a:xfrm>
            <a:off x="550590" y="2012731"/>
            <a:ext cx="394970" cy="310515"/>
          </a:xfrm>
          <a:prstGeom prst="rect">
            <a:avLst/>
          </a:prstGeom>
        </p:spPr>
      </p:pic>
      <p:pic>
        <p:nvPicPr>
          <p:cNvPr id="6" name="hjbdf336.jpg" descr="id:2147492743;FounderCES"/>
          <p:cNvPicPr/>
          <p:nvPr/>
        </p:nvPicPr>
        <p:blipFill>
          <a:blip r:embed="rId4"/>
          <a:stretch>
            <a:fillRect/>
          </a:stretch>
        </p:blipFill>
        <p:spPr>
          <a:xfrm>
            <a:off x="4511030" y="4198755"/>
            <a:ext cx="2527300" cy="160210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599499"/>
            <a:ext cx="1254116" cy="369395"/>
          </a:xfrm>
          <a:prstGeom prst="rect">
            <a:avLst/>
          </a:prstGeom>
        </p:spPr>
      </p:pic>
      <p:pic>
        <p:nvPicPr>
          <p:cNvPr id="6" name="24知识过.eps" descr="id:2147491630;FounderCES"/>
          <p:cNvPicPr/>
          <p:nvPr/>
        </p:nvPicPr>
        <p:blipFill>
          <a:blip r:embed="rId2"/>
          <a:stretch>
            <a:fillRect/>
          </a:stretch>
        </p:blipFill>
        <p:spPr>
          <a:xfrm>
            <a:off x="2188368" y="764704"/>
            <a:ext cx="7723262" cy="536327"/>
          </a:xfrm>
          <a:prstGeom prst="rect">
            <a:avLst/>
          </a:prstGeom>
        </p:spPr>
      </p:pic>
      <p:sp>
        <p:nvSpPr>
          <p:cNvPr id="3" name="内容占位符 2"/>
          <p:cNvSpPr>
            <a:spLocks noGrp="1"/>
          </p:cNvSpPr>
          <p:nvPr>
            <p:ph idx="1"/>
          </p:nvPr>
        </p:nvSpPr>
        <p:spPr>
          <a:xfrm>
            <a:off x="360854" y="1445047"/>
            <a:ext cx="11485848" cy="3415030"/>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的反射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反射现象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波遇到障碍物时会返回到原介质继续传播的现象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用射线代表波的传播方向，反射线、入射线和法线在同一平面内，反射线和入射线分别位于法线的两侧；反射角等于入射角</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pic>
        <p:nvPicPr>
          <p:cNvPr id="7" name="图片 6"/>
          <p:cNvPicPr>
            <a:picLocks noChangeAspect="1"/>
          </p:cNvPicPr>
          <p:nvPr/>
        </p:nvPicPr>
        <p:blipFill rotWithShape="1">
          <a:blip r:embed="rId3">
            <a:clrChange>
              <a:clrFrom>
                <a:srgbClr val="FFFFFF"/>
              </a:clrFrom>
              <a:clrTo>
                <a:srgbClr val="FFFFFF">
                  <a:alpha val="0"/>
                </a:srgbClr>
              </a:clrTo>
            </a:clrChange>
          </a:blip>
          <a:srcRect r="43451"/>
          <a:stretch>
            <a:fillRect/>
          </a:stretch>
        </p:blipFill>
        <p:spPr>
          <a:xfrm>
            <a:off x="2684291" y="4869160"/>
            <a:ext cx="3094559" cy="1627045"/>
          </a:xfrm>
          <a:prstGeom prst="rect">
            <a:avLst/>
          </a:prstGeom>
        </p:spPr>
      </p:pic>
      <p:pic>
        <p:nvPicPr>
          <p:cNvPr id="9" name="图片 8"/>
          <p:cNvPicPr>
            <a:picLocks noChangeAspect="1"/>
          </p:cNvPicPr>
          <p:nvPr/>
        </p:nvPicPr>
        <p:blipFill>
          <a:blip r:embed="rId4"/>
          <a:stretch>
            <a:fillRect/>
          </a:stretch>
        </p:blipFill>
        <p:spPr>
          <a:xfrm>
            <a:off x="4871070" y="5429524"/>
            <a:ext cx="578935" cy="643985"/>
          </a:xfrm>
          <a:prstGeom prst="rect">
            <a:avLst/>
          </a:prstGeom>
        </p:spPr>
      </p:pic>
      <p:pic>
        <p:nvPicPr>
          <p:cNvPr id="10" name="图片 9"/>
          <p:cNvPicPr>
            <a:picLocks noChangeAspect="1"/>
          </p:cNvPicPr>
          <p:nvPr/>
        </p:nvPicPr>
        <p:blipFill>
          <a:blip r:embed="rId5"/>
          <a:stretch>
            <a:fillRect/>
          </a:stretch>
        </p:blipFill>
        <p:spPr>
          <a:xfrm>
            <a:off x="5450787" y="5877272"/>
            <a:ext cx="3270186" cy="68597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39127" y="3425872"/>
            <a:ext cx="1261640" cy="600164"/>
          </a:xfrm>
          <a:prstGeom prst="rect">
            <a:avLst/>
          </a:prstGeom>
          <a:solidFill>
            <a:srgbClr val="FFFF00"/>
          </a:solidFill>
        </p:spPr>
        <p:txBody>
          <a:bodyPr wrap="square">
            <a:spAutoFit/>
          </a:bodyPr>
          <a:lstStyle/>
          <a:p>
            <a:endParaRPr lang="zh-CN" altLang="en-US" sz="3300"/>
          </a:p>
        </p:txBody>
      </p:sp>
      <p:pic>
        <p:nvPicPr>
          <p:cNvPr id="3" name="图片 2"/>
          <p:cNvPicPr>
            <a:picLocks noChangeAspect="1"/>
          </p:cNvPicPr>
          <p:nvPr/>
        </p:nvPicPr>
        <p:blipFill>
          <a:blip r:embed="rId1"/>
          <a:stretch>
            <a:fillRect/>
          </a:stretch>
        </p:blipFill>
        <p:spPr>
          <a:xfrm>
            <a:off x="343192" y="908720"/>
            <a:ext cx="1308841" cy="346592"/>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43074" y="908778"/>
                <a:ext cx="11485848" cy="3169285"/>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的折射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折射现象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波在传播过程中，由一种介质进入另一种介质时，传播方向发生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偏折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折射定律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分别是波在介质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和介质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中的波速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43074" y="908778"/>
                <a:ext cx="11485848" cy="3169285"/>
              </a:xfrm>
              <a:blipFill rotWithShape="1">
                <a:blip r:embed="rId2"/>
                <a:stretch>
                  <a:fillRect l="-2" t="-3" r="1" b="3"/>
                </a:stretch>
              </a:blipFill>
            </p:spPr>
            <p:txBody>
              <a:bodyPr/>
              <a:lstStyle/>
              <a:p>
                <a:r>
                  <a:rPr lang="zh-CN" altLang="en-US">
                    <a:noFill/>
                  </a:rPr>
                  <a:t> </a:t>
                </a:r>
              </a:p>
            </p:txBody>
          </p:sp>
        </mc:Fallback>
      </mc:AlternateContent>
      <p:pic>
        <p:nvPicPr>
          <p:cNvPr id="7" name="图片 6"/>
          <p:cNvPicPr>
            <a:picLocks noChangeAspect="1"/>
          </p:cNvPicPr>
          <p:nvPr/>
        </p:nvPicPr>
        <p:blipFill rotWithShape="1">
          <a:blip r:embed="rId3">
            <a:clrChange>
              <a:clrFrom>
                <a:srgbClr val="FFFFFF"/>
              </a:clrFrom>
              <a:clrTo>
                <a:srgbClr val="FFFFFF">
                  <a:alpha val="0"/>
                </a:srgbClr>
              </a:clrTo>
            </a:clrChange>
          </a:blip>
          <a:srcRect r="57021"/>
          <a:stretch>
            <a:fillRect/>
          </a:stretch>
        </p:blipFill>
        <p:spPr>
          <a:xfrm>
            <a:off x="2663135" y="3861048"/>
            <a:ext cx="2745405" cy="2413314"/>
          </a:xfrm>
          <a:prstGeom prst="rect">
            <a:avLst/>
          </a:prstGeom>
        </p:spPr>
      </p:pic>
      <p:pic>
        <p:nvPicPr>
          <p:cNvPr id="8" name="图片 7"/>
          <p:cNvPicPr>
            <a:picLocks noChangeAspect="1"/>
          </p:cNvPicPr>
          <p:nvPr/>
        </p:nvPicPr>
        <p:blipFill>
          <a:blip r:embed="rId4"/>
          <a:stretch>
            <a:fillRect/>
          </a:stretch>
        </p:blipFill>
        <p:spPr>
          <a:xfrm>
            <a:off x="4513691" y="5517232"/>
            <a:ext cx="949714" cy="279711"/>
          </a:xfrm>
          <a:prstGeom prst="rect">
            <a:avLst/>
          </a:prstGeom>
        </p:spPr>
      </p:pic>
      <p:pic>
        <p:nvPicPr>
          <p:cNvPr id="9" name="图片 8"/>
          <p:cNvPicPr>
            <a:picLocks noChangeAspect="1"/>
          </p:cNvPicPr>
          <p:nvPr/>
        </p:nvPicPr>
        <p:blipFill>
          <a:blip r:embed="rId5"/>
          <a:stretch>
            <a:fillRect/>
          </a:stretch>
        </p:blipFill>
        <p:spPr>
          <a:xfrm>
            <a:off x="5450736" y="5279803"/>
            <a:ext cx="3616719" cy="75456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7460"/>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波可以绕过障碍物继续传播的现象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两个实验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实验装置：在水槽里放两块挡板，中间留一个狭缝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实验一：水波的衍射现象及在波长一定的情况下狭缝宽度对衍射现象的影响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现象：水波绕过小孔或障碍物继续传播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狭缝宽度比波长大得多时，波的传播如同光沿直线传播一样，挡板后面产生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阴影区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3.eps" descr="id:2147492701;FounderCES"/>
          <p:cNvPicPr/>
          <p:nvPr/>
        </p:nvPicPr>
        <p:blipFill>
          <a:blip r:embed="rId1"/>
          <a:stretch>
            <a:fillRect/>
          </a:stretch>
        </p:blipFill>
        <p:spPr>
          <a:xfrm>
            <a:off x="423826" y="925972"/>
            <a:ext cx="1267460" cy="3365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狭缝宽度与波长相差不多或狭缝宽度比波长更小时，水波绕到挡板后面继续传播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hjer243a.jpg" descr="id:2147492708;FounderCES"/>
          <p:cNvPicPr/>
          <p:nvPr/>
        </p:nvPicPr>
        <p:blipFill>
          <a:blip r:embed="rId1"/>
          <a:stretch>
            <a:fillRect/>
          </a:stretch>
        </p:blipFill>
        <p:spPr>
          <a:xfrm>
            <a:off x="3214886" y="1556792"/>
            <a:ext cx="5270500" cy="200977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实验二：在狭缝宽度一定的情况下，波长对衍射现象的影响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狭缝宽度跟波长相差不多，或比波长更小时，有明显的衍射现象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狭缝宽度比波长大得越多，衍射现象越不明显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狭缝宽度跟波长相比非常大时，水波将沿直线传播，观察不到衍射现象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hjer242a.jpg" descr="id:2147492715;FounderCES"/>
          <p:cNvPicPr/>
          <p:nvPr/>
        </p:nvPicPr>
        <p:blipFill>
          <a:blip r:embed="rId1"/>
          <a:stretch>
            <a:fillRect/>
          </a:stretch>
        </p:blipFill>
        <p:spPr>
          <a:xfrm>
            <a:off x="694606" y="3212976"/>
            <a:ext cx="10452100" cy="194691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波的衍射特征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机械波遇到障碍物或孔隙，波就会偏离原来的传播方向而绕到障碍物的后面去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我们设想从波源处向外射出小球，当小球碰到障碍物时就会反弹，穿过孔后也不会绕到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中去，这说明小球遇到障碍物时，小球不可能像波那样产生衍射现象，因此衍射是波所特有而宏观实物粒子所不具有的现象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生活中常见的波的衍射现象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声波：声波的波长在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ea typeface="宋体" panose="02010600030101010101" pitchFamily="2" charset="-122"/>
                <a:cs typeface="Times New Roman" panose="02020603050405020304" pitchFamily="18" charset="0"/>
              </a:rPr>
              <a:t>.7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之间，与一般障碍物的尺寸差不多，或比其大，故声波的衍射现象极为明显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水波：水波能够越过芦苇、小石块等障碍物，都是典型的水波的衍射现象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无线电波：在房间中可以接收到收音机和电视信号，是电磁波的衍射现象</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sp>
        <p:nvSpPr>
          <p:cNvPr id="3" name="内容占位符 2"/>
          <p:cNvSpPr>
            <a:spLocks noGrp="1"/>
          </p:cNvSpPr>
          <p:nvPr>
            <p:ph idx="1"/>
          </p:nvPr>
        </p:nvSpPr>
        <p:spPr>
          <a:xfrm>
            <a:off x="360854" y="1628800"/>
            <a:ext cx="11485848" cy="2238241"/>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发生明显衍射的条件的理解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91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衍射是波所特有的现象，一切波都会产生衍射现象，只有明显和不明显的差异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91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只有缝、孔的宽度或障碍物的尺寸跟波长相差不多，或者比波长更小时，才能观察到明显的衍射现象</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pic>
        <p:nvPicPr>
          <p:cNvPr id="5" name="要点.eps" descr="id:2147492729;FounderCES"/>
          <p:cNvPicPr/>
          <p:nvPr/>
        </p:nvPicPr>
        <p:blipFill>
          <a:blip r:embed="rId2"/>
          <a:stretch>
            <a:fillRect/>
          </a:stretch>
        </p:blipFill>
        <p:spPr>
          <a:xfrm>
            <a:off x="478582" y="1771075"/>
            <a:ext cx="965835" cy="33909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对条件的说明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障碍物或孔的尺寸大小，并不是决定衍射能否发生的条件，仅是衍射现象是否明显的条件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一般情况下，波长较大的波容易产生显著的衍射现象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波传到小孔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或障碍物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或障碍物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仿佛是一个新的波源，由它发出与原来同频率的波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称为子波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在小孔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或障碍物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后传播，于是就出现了波偏离直线传播的衍射现象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或障碍物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的尺寸远小于波长时，尽管衍射十分突出，但由于衍射波的能量很弱，也不容易观察到衍射现象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如果障碍物或孔的尺寸比波长大得多，则衍射现象不明显，波近似沿直线传播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1871</Words>
  <Application>WPS 演示</Application>
  <PresentationFormat>自定义</PresentationFormat>
  <Paragraphs>70</Paragraphs>
  <Slides>12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12</vt:i4>
      </vt:variant>
    </vt:vector>
  </HeadingPairs>
  <TitlesOfParts>
    <vt:vector size="24" baseType="lpstr">
      <vt:lpstr>Arial</vt:lpstr>
      <vt:lpstr>宋体</vt:lpstr>
      <vt:lpstr>Wingdings</vt:lpstr>
      <vt:lpstr>Times New Roman</vt:lpstr>
      <vt:lpstr>楷体</vt:lpstr>
      <vt:lpstr>微软雅黑</vt:lpstr>
      <vt:lpstr>黑体</vt:lpstr>
      <vt:lpstr>Cambria Math</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396</cp:revision>
  <dcterms:created xsi:type="dcterms:W3CDTF">2020-11-06T05:24:00Z</dcterms:created>
  <dcterms:modified xsi:type="dcterms:W3CDTF">2025-06-24T01:45:23Z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034DC7653D14469DA16CC26882B3A587_12</vt:lpwstr>
  </property>
</Properties>
</file>